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2"/>
  </p:notesMasterIdLst>
  <p:handoutMasterIdLst>
    <p:handoutMasterId r:id="rId83"/>
  </p:handoutMasterIdLst>
  <p:sldIdLst>
    <p:sldId id="256" r:id="rId2"/>
    <p:sldId id="379" r:id="rId3"/>
    <p:sldId id="475" r:id="rId4"/>
    <p:sldId id="478" r:id="rId5"/>
    <p:sldId id="955" r:id="rId6"/>
    <p:sldId id="956" r:id="rId7"/>
    <p:sldId id="957" r:id="rId8"/>
    <p:sldId id="958" r:id="rId9"/>
    <p:sldId id="959" r:id="rId10"/>
    <p:sldId id="960" r:id="rId11"/>
    <p:sldId id="961" r:id="rId12"/>
    <p:sldId id="491" r:id="rId13"/>
    <p:sldId id="962" r:id="rId14"/>
    <p:sldId id="963" r:id="rId15"/>
    <p:sldId id="964" r:id="rId16"/>
    <p:sldId id="965" r:id="rId17"/>
    <p:sldId id="966" r:id="rId18"/>
    <p:sldId id="967" r:id="rId19"/>
    <p:sldId id="968" r:id="rId20"/>
    <p:sldId id="969" r:id="rId21"/>
    <p:sldId id="970" r:id="rId22"/>
    <p:sldId id="476" r:id="rId23"/>
    <p:sldId id="477" r:id="rId24"/>
    <p:sldId id="484" r:id="rId25"/>
    <p:sldId id="485" r:id="rId26"/>
    <p:sldId id="971" r:id="rId27"/>
    <p:sldId id="972" r:id="rId28"/>
    <p:sldId id="973" r:id="rId29"/>
    <p:sldId id="974" r:id="rId30"/>
    <p:sldId id="975" r:id="rId31"/>
    <p:sldId id="976" r:id="rId32"/>
    <p:sldId id="977" r:id="rId33"/>
    <p:sldId id="978" r:id="rId34"/>
    <p:sldId id="979" r:id="rId35"/>
    <p:sldId id="980" r:id="rId36"/>
    <p:sldId id="981" r:id="rId37"/>
    <p:sldId id="982" r:id="rId38"/>
    <p:sldId id="983" r:id="rId39"/>
    <p:sldId id="984" r:id="rId40"/>
    <p:sldId id="985" r:id="rId41"/>
    <p:sldId id="986" r:id="rId42"/>
    <p:sldId id="987" r:id="rId43"/>
    <p:sldId id="988" r:id="rId44"/>
    <p:sldId id="989" r:id="rId45"/>
    <p:sldId id="990" r:id="rId46"/>
    <p:sldId id="991" r:id="rId47"/>
    <p:sldId id="992" r:id="rId48"/>
    <p:sldId id="993" r:id="rId49"/>
    <p:sldId id="994" r:id="rId50"/>
    <p:sldId id="995" r:id="rId51"/>
    <p:sldId id="996" r:id="rId52"/>
    <p:sldId id="997" r:id="rId53"/>
    <p:sldId id="998" r:id="rId54"/>
    <p:sldId id="999" r:id="rId55"/>
    <p:sldId id="1000" r:id="rId56"/>
    <p:sldId id="1001" r:id="rId57"/>
    <p:sldId id="1002" r:id="rId58"/>
    <p:sldId id="1003" r:id="rId59"/>
    <p:sldId id="1004" r:id="rId60"/>
    <p:sldId id="1005" r:id="rId61"/>
    <p:sldId id="1006" r:id="rId62"/>
    <p:sldId id="1007" r:id="rId63"/>
    <p:sldId id="1008" r:id="rId64"/>
    <p:sldId id="1009" r:id="rId65"/>
    <p:sldId id="1010" r:id="rId66"/>
    <p:sldId id="1011" r:id="rId67"/>
    <p:sldId id="1012" r:id="rId68"/>
    <p:sldId id="1013" r:id="rId69"/>
    <p:sldId id="1014" r:id="rId70"/>
    <p:sldId id="1015" r:id="rId71"/>
    <p:sldId id="1016" r:id="rId72"/>
    <p:sldId id="1017" r:id="rId73"/>
    <p:sldId id="1018" r:id="rId74"/>
    <p:sldId id="1019" r:id="rId75"/>
    <p:sldId id="905" r:id="rId76"/>
    <p:sldId id="954" r:id="rId77"/>
    <p:sldId id="1020" r:id="rId78"/>
    <p:sldId id="1021" r:id="rId79"/>
    <p:sldId id="330" r:id="rId80"/>
    <p:sldId id="305" r:id="rId8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FFF"/>
    <a:srgbClr val="55C5D0"/>
    <a:srgbClr val="FEEBCD"/>
    <a:srgbClr val="FFF3DB"/>
    <a:srgbClr val="DDF1F0"/>
    <a:srgbClr val="F6923C"/>
    <a:srgbClr val="FFFAC2"/>
    <a:srgbClr val="FFFFCC"/>
    <a:srgbClr val="FD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quilalibera.altervista.org/category/risorse-ata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quilalibera.altervista.org/category/risorse-at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장 자바 그래픽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64BD9-AA7A-45E0-A650-9ADBE88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2412ED-70B1-444B-99BF-C1B1016D6B9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97342" y="228600"/>
            <a:ext cx="7116139" cy="6400800"/>
          </a:xfrm>
        </p:spPr>
      </p:pic>
    </p:spTree>
    <p:extLst>
      <p:ext uri="{BB962C8B-B14F-4D97-AF65-F5344CB8AC3E}">
        <p14:creationId xmlns:p14="http://schemas.microsoft.com/office/powerpoint/2010/main" val="2447162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4DC77-0E92-482B-8BD6-144BDE72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3D295C-445D-42AF-BAC3-746E2E64355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99487"/>
            <a:ext cx="8153400" cy="1607813"/>
          </a:xfrm>
        </p:spPr>
      </p:pic>
    </p:spTree>
    <p:extLst>
      <p:ext uri="{BB962C8B-B14F-4D97-AF65-F5344CB8AC3E}">
        <p14:creationId xmlns:p14="http://schemas.microsoft.com/office/powerpoint/2010/main" val="234525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변경하기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 latinLnBrk="0"/>
            <a:r>
              <a:rPr lang="en-US" altLang="ko-KR" dirty="0"/>
              <a:t>Color c = </a:t>
            </a:r>
            <a:r>
              <a:rPr lang="en-US" altLang="ko-KR" dirty="0" err="1"/>
              <a:t>Color.magenta</a:t>
            </a:r>
            <a:r>
              <a:rPr lang="en-US" altLang="ko-KR" dirty="0"/>
              <a:t>;</a:t>
            </a:r>
          </a:p>
          <a:p>
            <a:pPr fontAlgn="base" latinLnBrk="0"/>
            <a:r>
              <a:rPr lang="en-US" altLang="ko-KR" dirty="0"/>
              <a:t>Color c = </a:t>
            </a:r>
            <a:r>
              <a:rPr lang="en-US" altLang="ko-KR" b="1" dirty="0"/>
              <a:t>new</a:t>
            </a:r>
            <a:r>
              <a:rPr lang="en-US" altLang="ko-KR" dirty="0"/>
              <a:t> Color (255, 0, 255);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0" fontAlgn="base"/>
            <a:r>
              <a:rPr lang="en-US" altLang="ko-KR" dirty="0" err="1"/>
              <a:t>setBackground</a:t>
            </a:r>
            <a:r>
              <a:rPr lang="en-US" altLang="ko-KR" dirty="0"/>
              <a:t>(Color c) - </a:t>
            </a:r>
            <a:r>
              <a:rPr lang="ko-KR" altLang="en-US" dirty="0"/>
              <a:t>컴포넌트 객체에서 배경색을 설정한다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r>
              <a:rPr lang="en-US" altLang="ko-KR" dirty="0" err="1"/>
              <a:t>setColor</a:t>
            </a:r>
            <a:r>
              <a:rPr lang="en-US" altLang="ko-KR" dirty="0"/>
              <a:t>(Color c) - </a:t>
            </a:r>
            <a:r>
              <a:rPr lang="ko-KR" altLang="en-US" dirty="0" err="1"/>
              <a:t>전경색을</a:t>
            </a:r>
            <a:r>
              <a:rPr lang="ko-KR" altLang="en-US" dirty="0"/>
              <a:t> 설정한다</a:t>
            </a:r>
            <a:r>
              <a:rPr lang="en-US" altLang="ko-KR" dirty="0"/>
              <a:t>.</a:t>
            </a:r>
          </a:p>
          <a:p>
            <a:pPr fontAlgn="base"/>
            <a:r>
              <a:rPr lang="en-US" altLang="ko-KR" dirty="0"/>
              <a:t>Color </a:t>
            </a:r>
            <a:r>
              <a:rPr lang="en-US" altLang="ko-KR" dirty="0" err="1"/>
              <a:t>getColor</a:t>
            </a:r>
            <a:r>
              <a:rPr lang="en-US" altLang="ko-KR" dirty="0"/>
              <a:t>() - </a:t>
            </a:r>
            <a:r>
              <a:rPr lang="ko-KR" altLang="en-US" dirty="0"/>
              <a:t>현재의 </a:t>
            </a:r>
            <a:r>
              <a:rPr lang="ko-KR" altLang="en-US" dirty="0" err="1"/>
              <a:t>전경색을</a:t>
            </a:r>
            <a:r>
              <a:rPr lang="ko-KR" altLang="en-US" dirty="0"/>
              <a:t> 반환한다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0" fontAlgn="base"/>
            <a:endParaRPr lang="ko-KR" altLang="en-US" dirty="0"/>
          </a:p>
          <a:p>
            <a:endParaRPr lang="ko-KR" altLang="en-US" dirty="0"/>
          </a:p>
        </p:txBody>
      </p:sp>
      <p:pic>
        <p:nvPicPr>
          <p:cNvPr id="2049" name="_x316578032" descr="EMB0000208c39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071" y="3920740"/>
            <a:ext cx="2120329" cy="201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38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9B681-9E2C-4E65-A11E-6488579AC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윈도우에 문자열 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C5964A-3E56-4817-918D-5EC4D37930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윈도우에 텍스트를 출력하려면 </a:t>
            </a:r>
            <a:r>
              <a:rPr lang="en-US" altLang="ko-KR" dirty="0" err="1"/>
              <a:t>drawString</a:t>
            </a:r>
            <a:r>
              <a:rPr lang="en-US" altLang="ko-KR" dirty="0"/>
              <a:t>() </a:t>
            </a:r>
            <a:r>
              <a:rPr lang="ko-KR" altLang="en-US" dirty="0"/>
              <a:t>메소드를 사용하여야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15E4CD-AFB3-4667-AF4A-059DFBFC6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63" y="2187108"/>
            <a:ext cx="7330889" cy="5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29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66B9C-615D-42AA-9D74-9503FB72E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객체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6B7650-C190-4B33-9BEB-3D32BA27C7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폰트를 지정하기 위해서는 </a:t>
            </a:r>
            <a:r>
              <a:rPr lang="en-US" altLang="ko-KR" dirty="0"/>
              <a:t>Font </a:t>
            </a:r>
            <a:r>
              <a:rPr lang="ko-KR" altLang="en-US" dirty="0"/>
              <a:t>클래스를 사용한다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en-US" altLang="ko-KR" dirty="0"/>
              <a:t>Font </a:t>
            </a:r>
            <a:r>
              <a:rPr lang="ko-KR" altLang="en-US" dirty="0"/>
              <a:t>객체는 폰트 이름</a:t>
            </a:r>
            <a:r>
              <a:rPr lang="en-US" altLang="ko-KR" dirty="0"/>
              <a:t>(Courier, Helvetica,..)</a:t>
            </a:r>
            <a:r>
              <a:rPr lang="ko-KR" altLang="en-US" dirty="0"/>
              <a:t>과 스타일</a:t>
            </a:r>
            <a:r>
              <a:rPr lang="en-US" altLang="ko-KR" dirty="0"/>
              <a:t>(plain, bold, italic,...), </a:t>
            </a:r>
            <a:r>
              <a:rPr lang="ko-KR" altLang="en-US" dirty="0"/>
              <a:t>크기</a:t>
            </a:r>
            <a:r>
              <a:rPr lang="en-US" altLang="ko-KR" dirty="0"/>
              <a:t>(12</a:t>
            </a:r>
            <a:r>
              <a:rPr lang="ko-KR" altLang="en-US" dirty="0"/>
              <a:t>포인트</a:t>
            </a:r>
            <a:r>
              <a:rPr lang="en-US" altLang="ko-KR" dirty="0"/>
              <a:t>,...)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속성을 가지고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246951-E8F9-45AF-8875-9C9113CC2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56" y="2828926"/>
            <a:ext cx="7472396" cy="4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9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9F915-D92F-4319-8DB9-62FD0DFCA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논리적인 폰트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049F46-8551-47E2-91D5-552F8302A1C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52833"/>
            <a:ext cx="8153400" cy="1949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3F72C9-29DE-478B-B90F-21F6F271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406" y="4015163"/>
            <a:ext cx="4702372" cy="18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76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25723-6D16-4817-99D8-B6BB73C0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</a:t>
            </a:r>
            <a:r>
              <a:rPr lang="ko-KR" altLang="en-US" dirty="0" err="1"/>
              <a:t>수식자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0DB5D7-7089-490A-B804-6670E05FE1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두 번째 매개 변수는 볼드</a:t>
            </a:r>
            <a:r>
              <a:rPr lang="en-US" altLang="ko-KR" dirty="0"/>
              <a:t>(bold)</a:t>
            </a:r>
            <a:r>
              <a:rPr lang="ko-KR" altLang="en-US" dirty="0"/>
              <a:t>나 이탤릭</a:t>
            </a:r>
            <a:r>
              <a:rPr lang="en-US" altLang="ko-KR" dirty="0"/>
              <a:t>(italic)</a:t>
            </a:r>
            <a:r>
              <a:rPr lang="ko-KR" altLang="en-US" dirty="0"/>
              <a:t>과 같은 </a:t>
            </a:r>
            <a:r>
              <a:rPr lang="ko-KR" altLang="en-US" dirty="0" err="1"/>
              <a:t>수식자이다</a:t>
            </a:r>
            <a:r>
              <a:rPr lang="en-US" altLang="ko-KR" dirty="0"/>
              <a:t>. </a:t>
            </a:r>
            <a:r>
              <a:rPr lang="ko-KR" altLang="en-US" dirty="0"/>
              <a:t>폰트의 스타일에는 다음의 </a:t>
            </a:r>
            <a:r>
              <a:rPr lang="en-US" altLang="ko-KR" dirty="0"/>
              <a:t>3</a:t>
            </a:r>
            <a:r>
              <a:rPr lang="ko-KR" altLang="en-US" dirty="0"/>
              <a:t>가지가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642FC-FA76-4ABB-8EB7-B3D8152C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37" y="2481822"/>
            <a:ext cx="37909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55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0225C-5536-49F6-96D6-6BF27450E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 설정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BA9CA1-342A-48CD-BF10-6FFC10BE54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컴포넌트나 </a:t>
            </a:r>
            <a:r>
              <a:rPr lang="en-US" altLang="ko-KR" dirty="0"/>
              <a:t>Graphics </a:t>
            </a:r>
            <a:r>
              <a:rPr lang="ko-KR" altLang="en-US" dirty="0"/>
              <a:t>객체에서 폰트를 지정하기 위해서는 </a:t>
            </a:r>
            <a:r>
              <a:rPr lang="en-US" altLang="ko-KR" dirty="0" err="1"/>
              <a:t>setFont</a:t>
            </a:r>
            <a:r>
              <a:rPr lang="en-US" altLang="ko-KR" dirty="0"/>
              <a:t>() </a:t>
            </a:r>
            <a:r>
              <a:rPr lang="ko-KR" altLang="en-US" dirty="0"/>
              <a:t>메소드를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49287-9F60-4A50-B722-A3591C65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658" y="2326397"/>
            <a:ext cx="7055224" cy="17014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1D158C-8634-48C7-8049-A96DA6C6C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58" y="4337517"/>
            <a:ext cx="6992471" cy="9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1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79FB9-1D55-42A8-AB74-ABD33BB6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8FAB0B-07ED-4A80-9AE2-32A7D35C42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논리적인 폰트들을 생성하고 각각의 폰트를 사용하여서 문자열을 출력하여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ADF37-917F-44E5-90B8-E4F1F07F4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87" y="2610967"/>
            <a:ext cx="4136789" cy="16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7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79FB9-1D55-42A8-AB74-ABD33BB6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E2D6E46-67FF-4F3D-8436-57FF8C6CFFD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24635" y="451297"/>
            <a:ext cx="6179144" cy="5955406"/>
          </a:xfrm>
        </p:spPr>
      </p:pic>
    </p:spTree>
    <p:extLst>
      <p:ext uri="{BB962C8B-B14F-4D97-AF65-F5344CB8AC3E}">
        <p14:creationId xmlns:p14="http://schemas.microsoft.com/office/powerpoint/2010/main" val="91517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장의 목표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BF6957D-8CC1-40A3-9185-550B0D55F42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8112" y="1871662"/>
            <a:ext cx="6562725" cy="3952875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79FB9-1D55-42A8-AB74-ABD33BB6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15D79B6-36C4-44DD-B9BE-3A08C79AA3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25959" y="1615473"/>
            <a:ext cx="6575359" cy="3627053"/>
          </a:xfrm>
        </p:spPr>
      </p:pic>
    </p:spTree>
    <p:extLst>
      <p:ext uri="{BB962C8B-B14F-4D97-AF65-F5344CB8AC3E}">
        <p14:creationId xmlns:p14="http://schemas.microsoft.com/office/powerpoint/2010/main" val="171107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F7B50-3BF8-461F-A135-32F20CDA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58F166-6E38-4F4C-8A7F-FA5BBBAF01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675719"/>
            <a:ext cx="8153400" cy="1422268"/>
          </a:xfrm>
        </p:spPr>
      </p:pic>
    </p:spTree>
    <p:extLst>
      <p:ext uri="{BB962C8B-B14F-4D97-AF65-F5344CB8AC3E}">
        <p14:creationId xmlns:p14="http://schemas.microsoft.com/office/powerpoint/2010/main" val="407205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Graphics</a:t>
            </a:r>
            <a:r>
              <a:rPr lang="ko-KR" altLang="en-US" dirty="0"/>
              <a:t> 클래스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fontAlgn="base"/>
            <a:r>
              <a:rPr lang="ko-KR" altLang="en-US" dirty="0"/>
              <a:t>텍스트 문자열</a:t>
            </a:r>
            <a:r>
              <a:rPr lang="en-US" altLang="ko-KR" dirty="0"/>
              <a:t>: </a:t>
            </a:r>
            <a:r>
              <a:rPr lang="en-US" altLang="ko-KR" dirty="0" err="1"/>
              <a:t>drawString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통해 텍스트를 화면에 그릴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기초 도형들</a:t>
            </a:r>
            <a:r>
              <a:rPr lang="en-US" altLang="ko-KR" dirty="0"/>
              <a:t>: </a:t>
            </a:r>
            <a:r>
              <a:rPr lang="en-US" altLang="ko-KR" dirty="0" err="1"/>
              <a:t>drawXxx</a:t>
            </a:r>
            <a:r>
              <a:rPr lang="en-US" altLang="ko-KR" dirty="0"/>
              <a:t>()</a:t>
            </a:r>
            <a:r>
              <a:rPr lang="ko-KR" altLang="en-US" dirty="0"/>
              <a:t>과 </a:t>
            </a:r>
            <a:r>
              <a:rPr lang="en-US" altLang="ko-KR" dirty="0" err="1"/>
              <a:t>fillXxx</a:t>
            </a:r>
            <a:r>
              <a:rPr lang="en-US" altLang="ko-KR" dirty="0"/>
              <a:t>() </a:t>
            </a:r>
            <a:r>
              <a:rPr lang="ko-KR" altLang="en-US" dirty="0"/>
              <a:t>형식의 </a:t>
            </a:r>
            <a:r>
              <a:rPr lang="ko-KR" altLang="en-US" dirty="0" err="1"/>
              <a:t>메소드를</a:t>
            </a:r>
            <a:r>
              <a:rPr lang="ko-KR" altLang="en-US" dirty="0"/>
              <a:t> 통하여 직선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타원 등을 화면에 그릴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lvl="0" fontAlgn="base"/>
            <a:r>
              <a:rPr lang="ko-KR" altLang="en-US" dirty="0"/>
              <a:t>이미지 </a:t>
            </a:r>
            <a:r>
              <a:rPr lang="en-US" altLang="ko-KR" dirty="0"/>
              <a:t>: </a:t>
            </a:r>
            <a:r>
              <a:rPr lang="en-US" altLang="ko-KR" dirty="0" err="1"/>
              <a:t>drawImage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통해 화면에 이미지를 그릴 수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153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</a:t>
            </a:r>
            <a:r>
              <a:rPr lang="en-US" altLang="ko-KR" dirty="0"/>
              <a:t> </a:t>
            </a:r>
            <a:r>
              <a:rPr lang="ko-KR" altLang="en-US" dirty="0" err="1"/>
              <a:t>좌표계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32" y="1917022"/>
            <a:ext cx="5605844" cy="268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96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도형 그리기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147B17-D906-4850-ACD4-EDA5FC0E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1852399"/>
            <a:ext cx="7673788" cy="23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0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그리기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4AE91FD-E612-4D31-A799-BBECB18A2E2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57506"/>
            <a:ext cx="8153400" cy="2457188"/>
          </a:xfrm>
        </p:spPr>
      </p:pic>
    </p:spTree>
    <p:extLst>
      <p:ext uri="{BB962C8B-B14F-4D97-AF65-F5344CB8AC3E}">
        <p14:creationId xmlns:p14="http://schemas.microsoft.com/office/powerpoint/2010/main" val="69964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그리기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A73357E-29C3-47CB-8A9F-5301E4F9F5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98270" y="1600200"/>
            <a:ext cx="7182409" cy="4495800"/>
          </a:xfrm>
        </p:spPr>
      </p:pic>
    </p:spTree>
    <p:extLst>
      <p:ext uri="{BB962C8B-B14F-4D97-AF65-F5344CB8AC3E}">
        <p14:creationId xmlns:p14="http://schemas.microsoft.com/office/powerpoint/2010/main" val="1991226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그리기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C67D5B7-0BE0-4043-AB85-FFAD17A7E2E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39988" y="1600200"/>
            <a:ext cx="7298973" cy="4495800"/>
          </a:xfrm>
        </p:spPr>
      </p:pic>
    </p:spTree>
    <p:extLst>
      <p:ext uri="{BB962C8B-B14F-4D97-AF65-F5344CB8AC3E}">
        <p14:creationId xmlns:p14="http://schemas.microsoft.com/office/powerpoint/2010/main" val="2285735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5124-BA64-4A15-8156-602C4DD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기본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0ACBF3-14B1-470E-9405-F091711CED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패널을 하나 생성하고 여기에 여러 가지 도형을 그려보자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9DCF76-2ED5-4B56-9483-87DB25B2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38" y="2304275"/>
            <a:ext cx="6843724" cy="172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5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5124-BA64-4A15-8156-602C4DD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기본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4A98524-6F98-48BD-B568-BA4FC121D7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54439" y="1600200"/>
            <a:ext cx="6470072" cy="4495800"/>
          </a:xfrm>
        </p:spPr>
      </p:pic>
    </p:spTree>
    <p:extLst>
      <p:ext uri="{BB962C8B-B14F-4D97-AF65-F5344CB8AC3E}">
        <p14:creationId xmlns:p14="http://schemas.microsoft.com/office/powerpoint/2010/main" val="50348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그래픽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7EFF478-8D3C-40DB-844F-87712117A6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15312" y="1600200"/>
            <a:ext cx="5348326" cy="4495800"/>
          </a:xfrm>
        </p:spPr>
      </p:pic>
    </p:spTree>
    <p:extLst>
      <p:ext uri="{BB962C8B-B14F-4D97-AF65-F5344CB8AC3E}">
        <p14:creationId xmlns:p14="http://schemas.microsoft.com/office/powerpoint/2010/main" val="1827179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5124-BA64-4A15-8156-602C4DD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기본 예제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7809E4F-D236-4005-9A7C-B9A6DF19DE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2954" y="1036997"/>
            <a:ext cx="6697105" cy="1952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485CC8-441E-42CB-A17C-36A9A973E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36" y="2895600"/>
            <a:ext cx="6697105" cy="356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9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75124-BA64-4A15-8156-602C4DD4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그래픽 기본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492F34-B360-4956-981D-4750E2B67C1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95482" y="1641817"/>
            <a:ext cx="6574286" cy="3297735"/>
          </a:xfrm>
        </p:spPr>
      </p:pic>
    </p:spTree>
    <p:extLst>
      <p:ext uri="{BB962C8B-B14F-4D97-AF65-F5344CB8AC3E}">
        <p14:creationId xmlns:p14="http://schemas.microsoft.com/office/powerpoint/2010/main" val="4083203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52BEF-7BB3-4E0B-971E-805D6F8F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채워진 도형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DB9B7-05BB-4B28-BBC3-8339D5D8E3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앞의 예제에서 </a:t>
            </a:r>
            <a:r>
              <a:rPr lang="en-US" altLang="ko-KR" dirty="0" err="1"/>
              <a:t>drawXXX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en-US" altLang="ko-KR" dirty="0" err="1"/>
              <a:t>fillXXX</a:t>
            </a:r>
            <a:r>
              <a:rPr lang="en-US" altLang="ko-KR" dirty="0"/>
              <a:t>()</a:t>
            </a:r>
            <a:r>
              <a:rPr lang="ko-KR" altLang="en-US" dirty="0"/>
              <a:t>로 변경하면 색상으로 채워진 도형이 그려진다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E8B94-C522-4F02-B840-E6EB4F40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06" y="2522797"/>
            <a:ext cx="6636188" cy="16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4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52BEF-7BB3-4E0B-971E-805D6F8F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채워진 도형 그리기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7B46264-A510-43DB-B3F2-8C883365085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1961" y="1203576"/>
            <a:ext cx="6870745" cy="5425824"/>
          </a:xfrm>
        </p:spPr>
      </p:pic>
    </p:spTree>
    <p:extLst>
      <p:ext uri="{BB962C8B-B14F-4D97-AF65-F5344CB8AC3E}">
        <p14:creationId xmlns:p14="http://schemas.microsoft.com/office/powerpoint/2010/main" val="314474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52BEF-7BB3-4E0B-971E-805D6F8F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채워진 도형 그리기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438A532-FEF1-41FF-A977-62090DF8CA2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03547" y="1600200"/>
            <a:ext cx="6971856" cy="4495800"/>
          </a:xfrm>
        </p:spPr>
      </p:pic>
    </p:spTree>
    <p:extLst>
      <p:ext uri="{BB962C8B-B14F-4D97-AF65-F5344CB8AC3E}">
        <p14:creationId xmlns:p14="http://schemas.microsoft.com/office/powerpoint/2010/main" val="48252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4773-C00A-4A94-8D0D-C7145F3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눈사람 얼굴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608D0-004A-48D5-8752-4B5E2ACE40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여기서는 지금까지 학습한 내용을 바탕으로 눈사람 얼굴을 직선</a:t>
            </a:r>
            <a:r>
              <a:rPr lang="en-US" altLang="ko-KR" dirty="0"/>
              <a:t>, </a:t>
            </a:r>
            <a:r>
              <a:rPr lang="ko-KR" altLang="en-US" dirty="0"/>
              <a:t>타원</a:t>
            </a:r>
            <a:r>
              <a:rPr lang="en-US" altLang="ko-KR" dirty="0"/>
              <a:t>, </a:t>
            </a:r>
            <a:r>
              <a:rPr lang="ko-KR" altLang="en-US" dirty="0"/>
              <a:t>사각형 등을 이용하여 그려보자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26BA16-E626-42EE-8D2E-10757FCB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679" y="2495362"/>
            <a:ext cx="2472722" cy="25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22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4773-C00A-4A94-8D0D-C7145F3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눈사람 얼굴 그리기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EF421C-7A24-4543-B206-549CF219D7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5074" y="1600200"/>
            <a:ext cx="7248802" cy="4495800"/>
          </a:xfrm>
        </p:spPr>
      </p:pic>
    </p:spTree>
    <p:extLst>
      <p:ext uri="{BB962C8B-B14F-4D97-AF65-F5344CB8AC3E}">
        <p14:creationId xmlns:p14="http://schemas.microsoft.com/office/powerpoint/2010/main" val="3424025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4773-C00A-4A94-8D0D-C7145F39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눈사람 얼굴 그리기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C4F4FC-1778-4CED-9CFC-B8216B97518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9998" y="1715456"/>
            <a:ext cx="7312025" cy="2715672"/>
          </a:xfrm>
        </p:spPr>
      </p:pic>
    </p:spTree>
    <p:extLst>
      <p:ext uri="{BB962C8B-B14F-4D97-AF65-F5344CB8AC3E}">
        <p14:creationId xmlns:p14="http://schemas.microsoft.com/office/powerpoint/2010/main" val="3392625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7850D-330F-455E-AD2A-F385157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파이 차트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25FF58-3A28-49BE-85DB-950E34D511A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앞에서 학습한 원호 그리기 메소드와 색상을 이용하여 파이 차트를 그려보자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7CC64-520B-4FE9-AA8F-D0DDF6EB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481" y="2593712"/>
            <a:ext cx="5552739" cy="276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32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7850D-330F-455E-AD2A-F385157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파이 차트 그리기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CB72831-6EF4-427F-925A-165E4C4C99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7608" y="1600200"/>
            <a:ext cx="6883733" cy="4495800"/>
          </a:xfrm>
        </p:spPr>
      </p:pic>
    </p:spTree>
    <p:extLst>
      <p:ext uri="{BB962C8B-B14F-4D97-AF65-F5344CB8AC3E}">
        <p14:creationId xmlns:p14="http://schemas.microsoft.com/office/powerpoint/2010/main" val="414000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어디에 그릴까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ko-KR" altLang="en-US" dirty="0"/>
              <a:t>위에 그리도록 하자</a:t>
            </a:r>
            <a:r>
              <a:rPr lang="en-US" altLang="ko-KR" dirty="0"/>
              <a:t>. </a:t>
            </a:r>
            <a:r>
              <a:rPr lang="en-US" altLang="ko-KR" dirty="0" err="1"/>
              <a:t>JPanel</a:t>
            </a:r>
            <a:r>
              <a:rPr lang="ko-KR" altLang="en-US" dirty="0"/>
              <a:t>은 그림을 그릴 수 있는 화면을 가지고 있고</a:t>
            </a:r>
            <a:r>
              <a:rPr lang="en-US" altLang="ko-KR" dirty="0"/>
              <a:t>, </a:t>
            </a:r>
            <a:r>
              <a:rPr lang="ko-KR" altLang="en-US" dirty="0"/>
              <a:t>동시에 컨테이너의 역할도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1FC0CF-D2C1-4370-8960-D177D089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58" y="2578754"/>
            <a:ext cx="7070979" cy="29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7850D-330F-455E-AD2A-F385157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파이 차트 그리기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23361AB-BA2D-41C8-A59B-373BC066F4D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4822" y="1697777"/>
            <a:ext cx="7043084" cy="3792430"/>
          </a:xfrm>
        </p:spPr>
      </p:pic>
    </p:spTree>
    <p:extLst>
      <p:ext uri="{BB962C8B-B14F-4D97-AF65-F5344CB8AC3E}">
        <p14:creationId xmlns:p14="http://schemas.microsoft.com/office/powerpoint/2010/main" val="2721154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7850D-330F-455E-AD2A-F385157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파이 차트 그리기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C111EA-4AC1-4F84-B247-5BF867A2C6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4821" y="1613013"/>
            <a:ext cx="6935507" cy="3790421"/>
          </a:xfrm>
        </p:spPr>
      </p:pic>
    </p:spTree>
    <p:extLst>
      <p:ext uri="{BB962C8B-B14F-4D97-AF65-F5344CB8AC3E}">
        <p14:creationId xmlns:p14="http://schemas.microsoft.com/office/powerpoint/2010/main" val="3604251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C80A7-74D2-4271-B83B-758D08CA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0CB3AF-DA07-45B8-AD1E-7653BF6394F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69498"/>
            <a:ext cx="8153400" cy="1327133"/>
          </a:xfrm>
        </p:spPr>
      </p:pic>
    </p:spTree>
    <p:extLst>
      <p:ext uri="{BB962C8B-B14F-4D97-AF65-F5344CB8AC3E}">
        <p14:creationId xmlns:p14="http://schemas.microsoft.com/office/powerpoint/2010/main" val="38523330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09807-157E-4E35-B4BE-22F1C13D4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이미지 출력 및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B7B4F4-8E1D-43BB-8CAD-A9FEE6A2F41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그래픽을 사용하면 직접 화면에 이미지를 그릴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5EBC25-D534-4336-9198-61210D636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05" y="2379008"/>
            <a:ext cx="7268695" cy="761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E2BEA4-255B-4F2C-9033-FDA18B35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05" y="3464860"/>
            <a:ext cx="7268695" cy="12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63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94BD-4782-4EA6-AABF-0EEBF01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E0FDF-B956-4EE6-855A-EC9046C459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하드디스크에 저장된 자동차 이미지를 화면에 그려보자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A6A5B3-05F8-4102-A2B7-A7D01E48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45" y="2527022"/>
            <a:ext cx="5311972" cy="210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5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94BD-4782-4EA6-AABF-0EEBF01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693D8B8-D1C1-4835-AECA-44C525A0CB0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76672" y="450159"/>
            <a:ext cx="6547134" cy="5957682"/>
          </a:xfrm>
        </p:spPr>
      </p:pic>
    </p:spTree>
    <p:extLst>
      <p:ext uri="{BB962C8B-B14F-4D97-AF65-F5344CB8AC3E}">
        <p14:creationId xmlns:p14="http://schemas.microsoft.com/office/powerpoint/2010/main" val="693897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94BD-4782-4EA6-AABF-0EEBF01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8E0FDF-B956-4EE6-855A-EC9046C459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이번에는 자동차를 나타내는 클래스 </a:t>
            </a:r>
            <a:r>
              <a:rPr lang="en-US" altLang="ko-KR" dirty="0"/>
              <a:t>Car </a:t>
            </a:r>
            <a:r>
              <a:rPr lang="ko-KR" altLang="en-US" dirty="0"/>
              <a:t>안에서 자동차를 그려보자</a:t>
            </a:r>
            <a:r>
              <a:rPr lang="en-US" altLang="ko-KR" dirty="0"/>
              <a:t>. </a:t>
            </a:r>
            <a:r>
              <a:rPr lang="ko-KR" altLang="en-US" dirty="0"/>
              <a:t>어떤 점이 이전 예제와 달라지는지를 관찰해보자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7ECFE3-B24F-4E17-8770-CE7BB4129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211" y="2880104"/>
            <a:ext cx="5436671" cy="21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24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94BD-4782-4EA6-AABF-0EEBF01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2311D3-D4FC-451F-9182-69CA423530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20351" y="1583734"/>
            <a:ext cx="7078943" cy="1394567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E316DA-571A-45C2-A416-ADC99C3F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2" y="2978302"/>
            <a:ext cx="7013594" cy="280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6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694BD-4782-4EA6-AABF-0EEBF01A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4BDBFBF-4462-4B74-8987-27DA96D4AF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91206" y="1219200"/>
            <a:ext cx="7006921" cy="5253318"/>
          </a:xfrm>
        </p:spPr>
      </p:pic>
    </p:spTree>
    <p:extLst>
      <p:ext uri="{BB962C8B-B14F-4D97-AF65-F5344CB8AC3E}">
        <p14:creationId xmlns:p14="http://schemas.microsoft.com/office/powerpoint/2010/main" val="527049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EE8DF1-E565-4C53-8EA2-543E7D26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F29FAB-3CBA-4197-AA89-656C1C8575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5087"/>
            <a:ext cx="8153400" cy="1044943"/>
          </a:xfrm>
        </p:spPr>
      </p:pic>
    </p:spTree>
    <p:extLst>
      <p:ext uri="{BB962C8B-B14F-4D97-AF65-F5344CB8AC3E}">
        <p14:creationId xmlns:p14="http://schemas.microsoft.com/office/powerpoint/2010/main" val="392816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07A7D-1AD2-45A8-8DA2-4ED90C42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어떻게 그리는가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5967-B6FF-4A38-9B72-7B6B3CE4BA5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컴포넌트 위에 그림을 그리기 위해서는 컴포넌트가 가지고 있는 </a:t>
            </a:r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/>
              <a:t>메소드를 재정의하여야 한다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는 컴포넌트가 자신의 모습을 화면에 그리는 메소드라고 생각하면 된다</a:t>
            </a:r>
            <a:r>
              <a:rPr lang="en-US" altLang="ko-KR" dirty="0"/>
              <a:t>. </a:t>
            </a:r>
            <a:r>
              <a:rPr lang="ko-KR" altLang="en-US" dirty="0"/>
              <a:t>모든 컴포넌트가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를 가지고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C9DCB-7CD0-41DF-A1AE-47B049B95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40" y="3293130"/>
            <a:ext cx="6888816" cy="29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3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3EBF-7A6A-41CE-8745-AF5B763C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그래픽과 이벤트의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30B38-242F-4A7B-BBAB-EAD71A7821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응용 프로그램에서는 그래픽만 단독으로 사용되는 경우도 있지만</a:t>
            </a:r>
            <a:r>
              <a:rPr lang="en-US" altLang="ko-KR" dirty="0"/>
              <a:t>, </a:t>
            </a:r>
            <a:r>
              <a:rPr lang="ko-KR" altLang="en-US" dirty="0"/>
              <a:t>일반적으로 그래픽은 이벤트처리와 결합되어서 사용되는 경우가 많다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64A0FC-B00D-4593-AAB6-D7AD0B77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31" y="3002151"/>
            <a:ext cx="4844527" cy="1590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E4FCCA-3504-4DC5-94CD-2EB580B54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2752" y="3284349"/>
            <a:ext cx="929248" cy="5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1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3EBF-7A6A-41CE-8745-AF5B763C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에제</a:t>
            </a:r>
            <a:r>
              <a:rPr lang="en-US" altLang="ko-KR" dirty="0"/>
              <a:t>: </a:t>
            </a:r>
            <a:r>
              <a:rPr lang="ko-KR" altLang="en-US" dirty="0"/>
              <a:t>이벤트와 그래픽의 결합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D30B38-242F-4A7B-BBAB-EAD71A7821E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화면을 클릭하면 그 위치에 사각형을 그리도록 프로그램을 작성하여 보자</a:t>
            </a:r>
            <a:r>
              <a:rPr lang="en-US" altLang="ko-KR" dirty="0"/>
              <a:t>. </a:t>
            </a:r>
            <a:r>
              <a:rPr lang="ko-KR" altLang="en-US" dirty="0"/>
              <a:t>마우스의 버튼이 눌려지면 위치를 저장했다가 화면에 사각형을 그리면 된다</a:t>
            </a:r>
            <a:r>
              <a:rPr lang="en-US" altLang="ko-KR" dirty="0"/>
              <a:t>. </a:t>
            </a:r>
            <a:r>
              <a:rPr lang="ko-KR" altLang="en-US" dirty="0"/>
              <a:t>사각형을 직접 그리는 것이 아니고 </a:t>
            </a:r>
            <a:r>
              <a:rPr lang="en-US" altLang="ko-KR" dirty="0"/>
              <a:t>repaint()</a:t>
            </a:r>
            <a:r>
              <a:rPr lang="ko-KR" altLang="en-US" dirty="0"/>
              <a:t>만 호출해주고 사각형은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에서 그려야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64A0FC-B00D-4593-AAB6-D7AD0B77B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931" y="3002151"/>
            <a:ext cx="4844527" cy="1590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E4FCCA-3504-4DC5-94CD-2EB580B543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2752" y="3284349"/>
            <a:ext cx="929248" cy="5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80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3EBF-7A6A-41CE-8745-AF5B763C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에제</a:t>
            </a:r>
            <a:r>
              <a:rPr lang="en-US" altLang="ko-KR" dirty="0"/>
              <a:t>: </a:t>
            </a:r>
            <a:r>
              <a:rPr lang="ko-KR" altLang="en-US" dirty="0"/>
              <a:t>이벤트와 그래픽의 결합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EDAC219-3FAF-4656-BC48-07786721E23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05446" y="1600200"/>
            <a:ext cx="6168057" cy="4495800"/>
          </a:xfrm>
        </p:spPr>
      </p:pic>
    </p:spTree>
    <p:extLst>
      <p:ext uri="{BB962C8B-B14F-4D97-AF65-F5344CB8AC3E}">
        <p14:creationId xmlns:p14="http://schemas.microsoft.com/office/powerpoint/2010/main" val="3229756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C73EBF-7A6A-41CE-8745-AF5B763CE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에제</a:t>
            </a:r>
            <a:r>
              <a:rPr lang="en-US" altLang="ko-KR" dirty="0"/>
              <a:t>: </a:t>
            </a:r>
            <a:r>
              <a:rPr lang="ko-KR" altLang="en-US" dirty="0"/>
              <a:t>이벤트와 그래픽의 결합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3A259C5-F965-4686-BD3C-88400E8DE7C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1669" y="1849213"/>
            <a:ext cx="6209366" cy="2703215"/>
          </a:xfrm>
        </p:spPr>
      </p:pic>
    </p:spTree>
    <p:extLst>
      <p:ext uri="{BB962C8B-B14F-4D97-AF65-F5344CB8AC3E}">
        <p14:creationId xmlns:p14="http://schemas.microsoft.com/office/powerpoint/2010/main" val="694881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95FD-6CF2-4FA8-AD74-D61E407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바운싱</a:t>
            </a:r>
            <a:r>
              <a:rPr lang="ko-KR" altLang="en-US" dirty="0"/>
              <a:t> 볼 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FBD103-D73A-4238-BAAD-508493BFFE4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그래픽과 밀접한 관계가 있는 것이 애니메이션이다</a:t>
            </a:r>
            <a:r>
              <a:rPr lang="en-US" altLang="ko-KR" dirty="0"/>
              <a:t>. </a:t>
            </a:r>
            <a:r>
              <a:rPr lang="ko-KR" altLang="en-US" dirty="0"/>
              <a:t>여기서는 튀어 오르는 공을 애니메이션으로 만들어보자</a:t>
            </a:r>
            <a:r>
              <a:rPr lang="en-US" altLang="ko-KR" dirty="0"/>
              <a:t>. </a:t>
            </a:r>
            <a:r>
              <a:rPr lang="ko-KR" altLang="en-US" dirty="0"/>
              <a:t>공의 현재 위치는 변수 </a:t>
            </a:r>
            <a:r>
              <a:rPr lang="en-US" altLang="ko-KR" dirty="0" err="1"/>
              <a:t>x,y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공의 속도는 </a:t>
            </a:r>
            <a:r>
              <a:rPr lang="en-US" altLang="ko-KR" dirty="0" err="1"/>
              <a:t>xSpeed</a:t>
            </a:r>
            <a:r>
              <a:rPr lang="en-US" altLang="ko-KR" dirty="0"/>
              <a:t>, </a:t>
            </a:r>
            <a:r>
              <a:rPr lang="en-US" altLang="ko-KR" dirty="0" err="1"/>
              <a:t>ySpeed</a:t>
            </a:r>
            <a:r>
              <a:rPr lang="ko-KR" altLang="en-US" dirty="0"/>
              <a:t>로 표현된다</a:t>
            </a:r>
            <a:r>
              <a:rPr lang="en-US" altLang="ko-KR" dirty="0"/>
              <a:t>. </a:t>
            </a:r>
            <a:r>
              <a:rPr lang="ko-KR" altLang="en-US" dirty="0"/>
              <a:t>공은 바닥에서는 반사되어야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9BA894-9219-4C3B-990D-E2555F07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087" y="2865064"/>
            <a:ext cx="7123019" cy="14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06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95FD-6CF2-4FA8-AD74-D61E407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바운싱</a:t>
            </a:r>
            <a:r>
              <a:rPr lang="ko-KR" altLang="en-US" dirty="0"/>
              <a:t> 볼 애니메이션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36EDF1E-3E9A-47A2-BE34-B390B4BB20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69975" y="1662309"/>
            <a:ext cx="6753966" cy="2685574"/>
          </a:xfrm>
        </p:spPr>
      </p:pic>
    </p:spTree>
    <p:extLst>
      <p:ext uri="{BB962C8B-B14F-4D97-AF65-F5344CB8AC3E}">
        <p14:creationId xmlns:p14="http://schemas.microsoft.com/office/powerpoint/2010/main" val="414069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95FD-6CF2-4FA8-AD74-D61E407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바운싱</a:t>
            </a:r>
            <a:r>
              <a:rPr lang="ko-KR" altLang="en-US" dirty="0"/>
              <a:t> 볼 애니메이션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F74D78A-9FD1-4B7F-A32A-E7D9F061291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6151" y="1600200"/>
            <a:ext cx="7020877" cy="4800600"/>
          </a:xfrm>
        </p:spPr>
      </p:pic>
    </p:spTree>
    <p:extLst>
      <p:ext uri="{BB962C8B-B14F-4D97-AF65-F5344CB8AC3E}">
        <p14:creationId xmlns:p14="http://schemas.microsoft.com/office/powerpoint/2010/main" val="2320955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F95FD-6CF2-4FA8-AD74-D61E4074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바운싱</a:t>
            </a:r>
            <a:r>
              <a:rPr lang="ko-KR" altLang="en-US" dirty="0"/>
              <a:t> 볼 애니메이션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6B0E9C1-1EDA-4D17-8B0C-124C9510EEB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92069" y="1805277"/>
            <a:ext cx="6567955" cy="232350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51753-D805-4BE2-8443-9F64E1268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69" y="4505605"/>
            <a:ext cx="7123019" cy="143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6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A35D0-8A63-44BA-9EB0-E8EAE0E2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버튼이 눌리면 이미지를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E5634F-F367-4F10-A7E6-4C00B0C2E4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화면의 버튼이 눌리면 자동차 이미지가 왼쪽이나 오른쪽으로 이동하는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E3BD4A-3113-443B-9128-586FDEFE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99" y="2706318"/>
            <a:ext cx="4845001" cy="191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75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A35D0-8A63-44BA-9EB0-E8EAE0E2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버튼이 눌리면 이미지를 이동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23E5759-6691-44CA-95A4-42FFCA76689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8245" y="1367118"/>
            <a:ext cx="6207510" cy="5161896"/>
          </a:xfrm>
        </p:spPr>
      </p:pic>
    </p:spTree>
    <p:extLst>
      <p:ext uri="{BB962C8B-B14F-4D97-AF65-F5344CB8AC3E}">
        <p14:creationId xmlns:p14="http://schemas.microsoft.com/office/powerpoint/2010/main" val="340603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9BACD-A405-409B-AADD-819AD415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언제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가 호출되는 것일까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2BA64D-8E73-4FB7-84ED-B58A0D056A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는 컴포넌트를 다시 그릴 필요가 있을 때마다 자바 시스템에 의하여 호출된다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9ED9FD-E6E8-4DAF-A129-174C68C9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067" y="2451683"/>
            <a:ext cx="6145866" cy="3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346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A35D0-8A63-44BA-9EB0-E8EAE0E29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버튼이 눌리면 이미지를 이동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F80A12C-207E-4F93-9709-CEE1A4D41C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05986" y="1600200"/>
            <a:ext cx="6566978" cy="4495800"/>
          </a:xfrm>
        </p:spPr>
      </p:pic>
    </p:spTree>
    <p:extLst>
      <p:ext uri="{BB962C8B-B14F-4D97-AF65-F5344CB8AC3E}">
        <p14:creationId xmlns:p14="http://schemas.microsoft.com/office/powerpoint/2010/main" val="1774194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EA200-C63D-418D-9C58-028344F0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03668C-6473-436F-96A6-2F5FCA6FE0F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마우스로 그림을 그릴 수 있는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022E3-9F2F-4F30-995B-57B98837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37" y="2270888"/>
            <a:ext cx="5552739" cy="13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215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EA200-C63D-418D-9C58-028344F0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 작성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6F4877-BC70-4DDE-8984-127982F0272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0158" y="1095201"/>
            <a:ext cx="6386359" cy="5762799"/>
          </a:xfrm>
        </p:spPr>
      </p:pic>
    </p:spTree>
    <p:extLst>
      <p:ext uri="{BB962C8B-B14F-4D97-AF65-F5344CB8AC3E}">
        <p14:creationId xmlns:p14="http://schemas.microsoft.com/office/powerpoint/2010/main" val="1593500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EA200-C63D-418D-9C58-028344F03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 err="1"/>
              <a:t>그림판</a:t>
            </a:r>
            <a:r>
              <a:rPr lang="ko-KR" altLang="en-US" dirty="0"/>
              <a:t> 프로그램 작성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2D3BCD1-1596-4AB8-AD05-75500C8291F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4912" y="1629559"/>
            <a:ext cx="6663017" cy="101362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498B645-E447-4264-A144-E59E99E74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12" y="2643188"/>
            <a:ext cx="6663017" cy="36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054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0C94C-0706-4FD9-BFF1-F786D3C9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반사되는 공 애니메이션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84E3F-552D-4CAF-B3F6-0DFBF70804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앞의 예제에서 하나의 공이 움직이는 프로그램을 작성하였다</a:t>
            </a:r>
            <a:r>
              <a:rPr lang="en-US" altLang="ko-KR" dirty="0"/>
              <a:t>. </a:t>
            </a:r>
            <a:r>
              <a:rPr lang="ko-KR" altLang="en-US" dirty="0"/>
              <a:t>이번 실습에서는 색상이나 크기가 다른 여러 개의 공을 생성하여 동시에 화면에서 움직이게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CEC64B-D470-4E3B-B9DF-34DE79E5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040" y="2855003"/>
            <a:ext cx="4843541" cy="18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43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0C94C-0706-4FD9-BFF1-F786D3C9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반사되는 공 애니메이션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FA846B-7AC0-4D1C-86E7-0DE6A66B85D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34472" y="893368"/>
            <a:ext cx="6996880" cy="5857055"/>
          </a:xfrm>
        </p:spPr>
      </p:pic>
    </p:spTree>
    <p:extLst>
      <p:ext uri="{BB962C8B-B14F-4D97-AF65-F5344CB8AC3E}">
        <p14:creationId xmlns:p14="http://schemas.microsoft.com/office/powerpoint/2010/main" val="673841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0C94C-0706-4FD9-BFF1-F786D3C9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반사되는 공 애니메이션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72D293A-E1BE-4681-8606-8DC3C5E1A0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0875" y="1600200"/>
            <a:ext cx="6834437" cy="4899212"/>
          </a:xfrm>
        </p:spPr>
      </p:pic>
    </p:spTree>
    <p:extLst>
      <p:ext uri="{BB962C8B-B14F-4D97-AF65-F5344CB8AC3E}">
        <p14:creationId xmlns:p14="http://schemas.microsoft.com/office/powerpoint/2010/main" val="1814233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0C94C-0706-4FD9-BFF1-F786D3C9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반사되는 공 애니메이션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05CDDAA-D188-46B4-B91F-0DB1444F75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9986" y="1304365"/>
            <a:ext cx="7117473" cy="5261392"/>
          </a:xfrm>
        </p:spPr>
      </p:pic>
    </p:spTree>
    <p:extLst>
      <p:ext uri="{BB962C8B-B14F-4D97-AF65-F5344CB8AC3E}">
        <p14:creationId xmlns:p14="http://schemas.microsoft.com/office/powerpoint/2010/main" val="2701374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6CDFD-803B-44EA-8334-DB6CC05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영상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B8381E-0BD0-4941-BC17-425B71463E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영상 처리</a:t>
            </a:r>
            <a:r>
              <a:rPr lang="en-US" altLang="ko-KR" dirty="0"/>
              <a:t>(image processing)</a:t>
            </a:r>
            <a:r>
              <a:rPr lang="ko-KR" altLang="en-US" dirty="0"/>
              <a:t>는 이미지를 읽어서 여러 가지 처리를 하는 학문 분야이다</a:t>
            </a:r>
            <a:r>
              <a:rPr lang="en-US" altLang="ko-KR" dirty="0"/>
              <a:t>. </a:t>
            </a:r>
            <a:r>
              <a:rPr lang="ko-KR" altLang="en-US" dirty="0"/>
              <a:t>예를 들어서 화질이 나쁜 이미지의 화질을 향상시키는 것도 영상 처리의 일종이다</a:t>
            </a:r>
            <a:r>
              <a:rPr lang="en-US" altLang="ko-KR" dirty="0"/>
              <a:t>. </a:t>
            </a:r>
            <a:r>
              <a:rPr lang="ko-KR" altLang="en-US" dirty="0"/>
              <a:t>간단한 영상 처리를 학습하여 보자</a:t>
            </a:r>
            <a:r>
              <a:rPr lang="en-US" altLang="ko-KR" dirty="0"/>
              <a:t>. </a:t>
            </a:r>
            <a:r>
              <a:rPr lang="ko-KR" altLang="en-US" dirty="0"/>
              <a:t>컬러 이미지를 읽어서 흑백 이미지로 만드는 프로그램을 작성하여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315354-401E-4261-9E91-E4B256159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34" y="3112713"/>
            <a:ext cx="6251932" cy="2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34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6CDFD-803B-44EA-8334-DB6CC05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영상 처리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BC64698-19E9-42D2-B699-FAC354B6327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72263" y="1913965"/>
            <a:ext cx="6022232" cy="3334415"/>
          </a:xfrm>
        </p:spPr>
      </p:pic>
    </p:spTree>
    <p:extLst>
      <p:ext uri="{BB962C8B-B14F-4D97-AF65-F5344CB8AC3E}">
        <p14:creationId xmlns:p14="http://schemas.microsoft.com/office/powerpoint/2010/main" val="150182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B5834B-F4FA-4F0D-A117-3216BAA5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그래픽 구조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8EDE5A-A560-4BE6-B943-589E9A691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04091"/>
            <a:ext cx="8153400" cy="2274369"/>
          </a:xfrm>
        </p:spPr>
      </p:pic>
    </p:spTree>
    <p:extLst>
      <p:ext uri="{BB962C8B-B14F-4D97-AF65-F5344CB8AC3E}">
        <p14:creationId xmlns:p14="http://schemas.microsoft.com/office/powerpoint/2010/main" val="2901461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6CDFD-803B-44EA-8334-DB6CC05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영상 처리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D293814-574B-4CF5-A11C-74F100D105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56447" y="1572118"/>
            <a:ext cx="6537461" cy="5057282"/>
          </a:xfrm>
        </p:spPr>
      </p:pic>
    </p:spTree>
    <p:extLst>
      <p:ext uri="{BB962C8B-B14F-4D97-AF65-F5344CB8AC3E}">
        <p14:creationId xmlns:p14="http://schemas.microsoft.com/office/powerpoint/2010/main" val="27372070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6CDFD-803B-44EA-8334-DB6CC05A8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영상 처리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5B1895C-9BB9-4C77-8AEF-6277C0DF78F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3763" y="1616009"/>
            <a:ext cx="6630707" cy="3280528"/>
          </a:xfrm>
        </p:spPr>
      </p:pic>
    </p:spTree>
    <p:extLst>
      <p:ext uri="{BB962C8B-B14F-4D97-AF65-F5344CB8AC3E}">
        <p14:creationId xmlns:p14="http://schemas.microsoft.com/office/powerpoint/2010/main" val="36547163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13DDE-50F2-4D2F-8DC4-96B8E5EC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움직이는</a:t>
            </a:r>
            <a:r>
              <a:rPr lang="en-US" altLang="ko-KR" dirty="0"/>
              <a:t> </a:t>
            </a:r>
            <a:r>
              <a:rPr lang="ko-KR" altLang="en-US" dirty="0"/>
              <a:t>사진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29EF59-9E7D-48FE-8584-B8CA7CD013D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유튜브를 보다 보면 큰 사진을 화면에서 천천히 움직여서 움직이는 영상처럼 느끼게 하는 기법을 많이 본다</a:t>
            </a:r>
            <a:r>
              <a:rPr lang="en-US" altLang="ko-KR" dirty="0"/>
              <a:t>. </a:t>
            </a:r>
            <a:r>
              <a:rPr lang="ko-KR" altLang="en-US" dirty="0"/>
              <a:t>이 효과를 자바로 </a:t>
            </a:r>
            <a:r>
              <a:rPr lang="ko-KR" altLang="en-US" dirty="0" err="1"/>
              <a:t>구현하여보자</a:t>
            </a:r>
            <a:r>
              <a:rPr lang="en-US" altLang="ko-KR" dirty="0"/>
              <a:t>. </a:t>
            </a:r>
            <a:r>
              <a:rPr lang="ko-KR" altLang="en-US" dirty="0"/>
              <a:t>화면보다 큰 이미지를 읽어서 이미지가 시작되는 위치를 변경하여 이미지가 움직이는 효과를 주자</a:t>
            </a:r>
            <a:r>
              <a:rPr lang="en-US" altLang="ko-KR" dirty="0"/>
              <a:t>. </a:t>
            </a:r>
            <a:r>
              <a:rPr lang="en-US" altLang="ko-KR" dirty="0" err="1"/>
              <a:t>g.drawImage</a:t>
            </a:r>
            <a:r>
              <a:rPr lang="en-US" altLang="ko-KR" dirty="0"/>
              <a:t>(image, x, y)</a:t>
            </a:r>
            <a:r>
              <a:rPr lang="ko-KR" altLang="en-US" dirty="0"/>
              <a:t>에서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위치를 변경한다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33AA0F-C3E3-4B48-AD66-25CD50CC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50" y="3043518"/>
            <a:ext cx="7540002" cy="18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632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13DDE-50F2-4D2F-8DC4-96B8E5EC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움직이는</a:t>
            </a:r>
            <a:r>
              <a:rPr lang="en-US" altLang="ko-KR" dirty="0"/>
              <a:t> </a:t>
            </a:r>
            <a:r>
              <a:rPr lang="ko-KR" altLang="en-US" dirty="0"/>
              <a:t>사진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4325F33-CD52-4352-AF06-0121AA1936C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7711" y="995783"/>
            <a:ext cx="7143641" cy="5772569"/>
          </a:xfrm>
        </p:spPr>
      </p:pic>
    </p:spTree>
    <p:extLst>
      <p:ext uri="{BB962C8B-B14F-4D97-AF65-F5344CB8AC3E}">
        <p14:creationId xmlns:p14="http://schemas.microsoft.com/office/powerpoint/2010/main" val="6208824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13DDE-50F2-4D2F-8DC4-96B8E5EC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움직이는</a:t>
            </a:r>
            <a:r>
              <a:rPr lang="en-US" altLang="ko-KR" dirty="0"/>
              <a:t> </a:t>
            </a:r>
            <a:r>
              <a:rPr lang="ko-KR" altLang="en-US" dirty="0"/>
              <a:t>사진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2BF9DCB-8163-4CE4-A712-ADD91171164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01238" y="1639476"/>
            <a:ext cx="6731138" cy="2980629"/>
          </a:xfrm>
        </p:spPr>
      </p:pic>
    </p:spTree>
    <p:extLst>
      <p:ext uri="{BB962C8B-B14F-4D97-AF65-F5344CB8AC3E}">
        <p14:creationId xmlns:p14="http://schemas.microsoft.com/office/powerpoint/2010/main" val="1939907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신호등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신호등을 나타내는 프로그램을 작성해보자</a:t>
            </a:r>
            <a:r>
              <a:rPr lang="en-US" altLang="ko-KR" dirty="0"/>
              <a:t>. </a:t>
            </a:r>
            <a:r>
              <a:rPr lang="ko-KR" altLang="en-US" dirty="0"/>
              <a:t>버튼을 하나 만들어서 신호등의 하단에 추가한다</a:t>
            </a:r>
            <a:r>
              <a:rPr lang="en-US" altLang="ko-KR" dirty="0"/>
              <a:t>. </a:t>
            </a:r>
            <a:r>
              <a:rPr lang="ko-KR" altLang="en-US" dirty="0"/>
              <a:t>버튼을 누르면 신호등이 차례대로 바뀌어야 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2BEAA2-61B5-40E6-92A1-1EC72909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27" y="2688388"/>
            <a:ext cx="5221044" cy="171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0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탁구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2</a:t>
            </a:r>
            <a:r>
              <a:rPr lang="ko-KR" altLang="en-US" dirty="0"/>
              <a:t>사람이 탁구 게임을 할 수 있는 프로그램을 작성하여 보자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47CF2-83C7-4315-A14A-9015E01AA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814" y="2487817"/>
            <a:ext cx="4154974" cy="27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12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 err="1"/>
              <a:t>벽돌깨기</a:t>
            </a:r>
            <a:r>
              <a:rPr lang="ko-KR" altLang="en-US" dirty="0"/>
              <a:t>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같이 공을 이용해 벽돌을 깨는 고전 게임을 작성해보자</a:t>
            </a:r>
            <a:r>
              <a:rPr lang="en-US" altLang="ko-KR" dirty="0"/>
              <a:t>. </a:t>
            </a:r>
            <a:r>
              <a:rPr lang="ko-KR" altLang="en-US" dirty="0"/>
              <a:t>이번 장에서는 상속을 이용하여 프로그램을 작성해본다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1AC77B-F404-4AF5-814B-A66286CEA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02" y="2488883"/>
            <a:ext cx="4304708" cy="342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119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 err="1"/>
              <a:t>갤러그</a:t>
            </a:r>
            <a:r>
              <a:rPr lang="ko-KR" altLang="en-US" dirty="0"/>
              <a:t>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“</a:t>
            </a:r>
            <a:r>
              <a:rPr lang="ko-KR" altLang="en-US" dirty="0" err="1"/>
              <a:t>갤러그”와</a:t>
            </a:r>
            <a:r>
              <a:rPr lang="ko-KR" altLang="en-US" dirty="0"/>
              <a:t> 유사한 게임을 제작해보자</a:t>
            </a:r>
            <a:r>
              <a:rPr lang="en-US" altLang="ko-KR" dirty="0"/>
              <a:t>. </a:t>
            </a:r>
            <a:r>
              <a:rPr lang="ko-KR" altLang="en-US" dirty="0"/>
              <a:t>우리는 자바 그래픽을 이용하여서 다음과 같은 “</a:t>
            </a:r>
            <a:r>
              <a:rPr lang="ko-KR" altLang="en-US" dirty="0" err="1"/>
              <a:t>갤러그</a:t>
            </a:r>
            <a:r>
              <a:rPr lang="ko-KR" altLang="en-US" dirty="0"/>
              <a:t>“ 유사 게임을 제작할 것이다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939CA2-9889-4DDE-89EB-152B48E13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30" y="2492743"/>
            <a:ext cx="5020235" cy="37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24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paintComponent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모든 컴포넌트의 모양을 그리는 메소드이다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우리는 이것을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오버라이드하여서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컴포넌트 위에 우리가 원하는 그림을 그릴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컴포넌트가 다시 그리기를 요청하려면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repaint()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호출하면 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repaint()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결국 컴포넌트의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paintComponent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호출하게 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우리가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paintComponent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직접 호출하면 안 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JPanel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그래픽 응용 프로그램에서 캔버스의 역할을 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객체에는 색상과 폰트를 변경할 수 있는 메소드들을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색상은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객체로 나타낸다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폰트는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객체로 나타낸다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화면에 문자열을 그리려면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drawString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사용한다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도형을 그리기 위하여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객체는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drawRect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drawLine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drawOval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메소드를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내부가 칠해진 도형을 그리기 위하여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객체는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fillRect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fillOval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fillArc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메소드를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화면에 이미지를 그리려면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drawImage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6C213-B91F-4529-B869-02F67C07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repaint() </a:t>
            </a:r>
            <a:r>
              <a:rPr lang="ko-KR" altLang="en-US" dirty="0"/>
              <a:t>메소드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8080E-2ED7-49BF-B457-9B2FD4B352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를 직접 호출하면 안 된다</a:t>
            </a:r>
            <a:r>
              <a:rPr lang="en-US" altLang="ko-KR" dirty="0"/>
              <a:t>. </a:t>
            </a:r>
            <a:r>
              <a:rPr lang="ko-KR" altLang="en-US" dirty="0"/>
              <a:t>이 메소드는 반드시 자동으로 호출되어야 한다</a:t>
            </a:r>
            <a:r>
              <a:rPr lang="en-US" altLang="ko-KR" dirty="0"/>
              <a:t>. </a:t>
            </a:r>
            <a:r>
              <a:rPr lang="ko-KR" altLang="en-US" dirty="0"/>
              <a:t>그런데 만약 사용자가 화면을 다시 그리고 싶으면 어떻게 해야 하는가</a:t>
            </a:r>
            <a:r>
              <a:rPr lang="en-US" altLang="ko-KR" dirty="0"/>
              <a:t>? </a:t>
            </a:r>
            <a:r>
              <a:rPr lang="ko-KR" altLang="en-US" dirty="0"/>
              <a:t>이 경우에는 </a:t>
            </a:r>
            <a:r>
              <a:rPr lang="en-US" altLang="ko-KR" dirty="0"/>
              <a:t>repaint()</a:t>
            </a:r>
            <a:r>
              <a:rPr lang="ko-KR" altLang="en-US" dirty="0"/>
              <a:t>를 호출하면 된다</a:t>
            </a:r>
            <a:r>
              <a:rPr lang="en-US" altLang="ko-KR" dirty="0"/>
              <a:t>. repaint()</a:t>
            </a:r>
            <a:r>
              <a:rPr lang="ko-KR" altLang="en-US" dirty="0"/>
              <a:t>가 적절한 시기에 </a:t>
            </a:r>
            <a:r>
              <a:rPr lang="en-US" altLang="ko-KR" dirty="0" err="1"/>
              <a:t>paintComponent</a:t>
            </a:r>
            <a:r>
              <a:rPr lang="en-US" altLang="ko-KR" dirty="0"/>
              <a:t>()</a:t>
            </a:r>
            <a:r>
              <a:rPr lang="ko-KR" altLang="en-US" dirty="0"/>
              <a:t>를 호출한다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52ACC1-6D64-4CC9-A127-986B728C7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7" y="3078242"/>
            <a:ext cx="6759389" cy="21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88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64BD9-AA7A-45E0-A650-9ADBE881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0601F7-EA57-4ECF-9C62-2A914A51B4B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같은 화면을 생성하는 예제를 작성해보고 지나가자</a:t>
            </a:r>
            <a:r>
              <a:rPr lang="en-US" altLang="ko-KR" dirty="0"/>
              <a:t>. </a:t>
            </a:r>
            <a:r>
              <a:rPr lang="en-US" altLang="ko-KR" dirty="0" err="1"/>
              <a:t>paintComponent</a:t>
            </a:r>
            <a:r>
              <a:rPr lang="en-US" altLang="ko-KR" dirty="0"/>
              <a:t>()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오버라이드하면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E59F2-D990-4023-A9E2-1655EEA1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286" y="2610397"/>
            <a:ext cx="4987962" cy="163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980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3122</TotalTime>
  <Words>1124</Words>
  <Application>Microsoft Office PowerPoint</Application>
  <PresentationFormat>화면 슬라이드 쇼(4:3)</PresentationFormat>
  <Paragraphs>131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6" baseType="lpstr">
      <vt:lpstr>굴림</vt:lpstr>
      <vt:lpstr>Arial</vt:lpstr>
      <vt:lpstr>Tw Cen MT</vt:lpstr>
      <vt:lpstr>Wingdings</vt:lpstr>
      <vt:lpstr>Wingdings 2</vt:lpstr>
      <vt:lpstr>가을</vt:lpstr>
      <vt:lpstr>12장 자바 그래픽</vt:lpstr>
      <vt:lpstr>12장의 목표</vt:lpstr>
      <vt:lpstr>자바 그래픽</vt:lpstr>
      <vt:lpstr>어디에 그릴까?</vt:lpstr>
      <vt:lpstr>어떻게 그리는가?</vt:lpstr>
      <vt:lpstr>언제 paintComponent()가 호출되는 것일까?</vt:lpstr>
      <vt:lpstr>그래픽 구조</vt:lpstr>
      <vt:lpstr>repaint() 메소드</vt:lpstr>
      <vt:lpstr>예제:</vt:lpstr>
      <vt:lpstr>예제:</vt:lpstr>
      <vt:lpstr>중간점검</vt:lpstr>
      <vt:lpstr>색상 변경하기</vt:lpstr>
      <vt:lpstr>윈도우에 문자열 출력</vt:lpstr>
      <vt:lpstr>폰트 객체 생성</vt:lpstr>
      <vt:lpstr>논리적인 폰트</vt:lpstr>
      <vt:lpstr>폰트 수식자</vt:lpstr>
      <vt:lpstr>폰트 설정 방법</vt:lpstr>
      <vt:lpstr>예제: </vt:lpstr>
      <vt:lpstr>예제: </vt:lpstr>
      <vt:lpstr>예제: </vt:lpstr>
      <vt:lpstr>중간점검</vt:lpstr>
      <vt:lpstr>Graphics 클래스 </vt:lpstr>
      <vt:lpstr>그래픽 좌표계</vt:lpstr>
      <vt:lpstr>기초 도형 그리기</vt:lpstr>
      <vt:lpstr>그리기 메소드</vt:lpstr>
      <vt:lpstr>그리기 메소드</vt:lpstr>
      <vt:lpstr>그리기 메소드</vt:lpstr>
      <vt:lpstr>예제: 그래픽 기본 예제</vt:lpstr>
      <vt:lpstr>예제: 그래픽 기본 예제</vt:lpstr>
      <vt:lpstr>예제: 그래픽 기본 예제</vt:lpstr>
      <vt:lpstr>예제: 그래픽 기본 예제</vt:lpstr>
      <vt:lpstr>예제: 채워진 도형 그리기</vt:lpstr>
      <vt:lpstr>예제: 채워진 도형 그리기</vt:lpstr>
      <vt:lpstr>예제: 채워진 도형 그리기</vt:lpstr>
      <vt:lpstr>예제: 눈사람 얼굴 그리기</vt:lpstr>
      <vt:lpstr>예제: 눈사람 얼굴 그리기</vt:lpstr>
      <vt:lpstr>예제: 눈사람 얼굴 그리기</vt:lpstr>
      <vt:lpstr>예제: 파이 차트 그리기</vt:lpstr>
      <vt:lpstr>예제: 파이 차트 그리기</vt:lpstr>
      <vt:lpstr>예제: 파이 차트 그리기</vt:lpstr>
      <vt:lpstr>예제: 파이 차트 그리기</vt:lpstr>
      <vt:lpstr>중간점검</vt:lpstr>
      <vt:lpstr>이미지 출력 및 처리</vt:lpstr>
      <vt:lpstr>예제:</vt:lpstr>
      <vt:lpstr>예제:</vt:lpstr>
      <vt:lpstr>예제:</vt:lpstr>
      <vt:lpstr>예제:</vt:lpstr>
      <vt:lpstr>예제:</vt:lpstr>
      <vt:lpstr>중간점검</vt:lpstr>
      <vt:lpstr>그래픽과 이벤트의 결합</vt:lpstr>
      <vt:lpstr>에제: 이벤트와 그래픽의 결합</vt:lpstr>
      <vt:lpstr>에제: 이벤트와 그래픽의 결합</vt:lpstr>
      <vt:lpstr>에제: 이벤트와 그래픽의 결합</vt:lpstr>
      <vt:lpstr>예제: 바운싱 볼 애니메이션</vt:lpstr>
      <vt:lpstr>예제: 바운싱 볼 애니메이션</vt:lpstr>
      <vt:lpstr>예제: 바운싱 볼 애니메이션</vt:lpstr>
      <vt:lpstr>예제: 바운싱 볼 애니메이션</vt:lpstr>
      <vt:lpstr>예제: 버튼이 눌리면 이미지를 이동</vt:lpstr>
      <vt:lpstr>예제: 버튼이 눌리면 이미지를 이동</vt:lpstr>
      <vt:lpstr>예제: 버튼이 눌리면 이미지를 이동</vt:lpstr>
      <vt:lpstr>예제: 그림판 프로그램 작성</vt:lpstr>
      <vt:lpstr>예제: 그림판 프로그램 작성</vt:lpstr>
      <vt:lpstr>예제: 그림판 프로그램 작성</vt:lpstr>
      <vt:lpstr>Lab: 반사되는 공 애니메이션</vt:lpstr>
      <vt:lpstr>Sol: 반사되는 공 애니메이션</vt:lpstr>
      <vt:lpstr>Sol: 반사되는 공 애니메이션</vt:lpstr>
      <vt:lpstr>Sol: 반사되는 공 애니메이션</vt:lpstr>
      <vt:lpstr>Lab: 영상 처리</vt:lpstr>
      <vt:lpstr>Sol: 영상 처리</vt:lpstr>
      <vt:lpstr>Sol: 영상 처리</vt:lpstr>
      <vt:lpstr>Sol: 영상 처리</vt:lpstr>
      <vt:lpstr>Lab: 움직이는 사진</vt:lpstr>
      <vt:lpstr>Lab: 움직이는 사진</vt:lpstr>
      <vt:lpstr>Lab: 움직이는 사진</vt:lpstr>
      <vt:lpstr>Mini Project: 신호등 프로그램</vt:lpstr>
      <vt:lpstr>Mini Project: 탁구 게임</vt:lpstr>
      <vt:lpstr>Mini Project: 벽돌깨기 게임</vt:lpstr>
      <vt:lpstr>Mini Project: 갤러그 게임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769</cp:revision>
  <dcterms:created xsi:type="dcterms:W3CDTF">2007-06-29T06:43:39Z</dcterms:created>
  <dcterms:modified xsi:type="dcterms:W3CDTF">2022-02-27T06:24:52Z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